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1" r:id="rId1"/>
  </p:sldMasterIdLst>
  <p:notesMasterIdLst>
    <p:notesMasterId r:id="rId21"/>
  </p:notesMasterIdLst>
  <p:sldIdLst>
    <p:sldId id="256" r:id="rId2"/>
    <p:sldId id="257" r:id="rId3"/>
    <p:sldId id="285" r:id="rId4"/>
    <p:sldId id="260" r:id="rId5"/>
    <p:sldId id="259" r:id="rId6"/>
    <p:sldId id="263" r:id="rId7"/>
    <p:sldId id="262" r:id="rId8"/>
    <p:sldId id="268" r:id="rId9"/>
    <p:sldId id="266" r:id="rId10"/>
    <p:sldId id="269" r:id="rId11"/>
    <p:sldId id="279" r:id="rId12"/>
    <p:sldId id="280" r:id="rId13"/>
    <p:sldId id="270" r:id="rId14"/>
    <p:sldId id="277" r:id="rId15"/>
    <p:sldId id="286" r:id="rId16"/>
    <p:sldId id="271" r:id="rId17"/>
    <p:sldId id="283" r:id="rId18"/>
    <p:sldId id="272" r:id="rId19"/>
    <p:sldId id="267" r:id="rId2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38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BAC5E-A3FE-457D-81C3-2449058B3444}" type="datetimeFigureOut">
              <a:rPr lang="ru-RU" smtClean="0"/>
              <a:t>23.12.2018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CF064-6CA3-4EFF-A119-4F0A84A6E0B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2126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CF064-6CA3-4EFF-A119-4F0A84A6E0B8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533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CF064-6CA3-4EFF-A119-4F0A84A6E0B8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957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E2B86-D90B-4158-8FAA-076CE7A07202}" type="datetime1">
              <a:rPr lang="ru-RU" smtClean="0"/>
              <a:t>23.12.2018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7648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242C0-3330-40B5-94D4-2560A39076B2}" type="datetime1">
              <a:rPr lang="ru-RU" smtClean="0"/>
              <a:t>23.12.2018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221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9E5D9-F8F2-4A5E-84D8-3BE50DA75C0A}" type="datetime1">
              <a:rPr lang="ru-RU" smtClean="0"/>
              <a:t>23.12.2018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254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B97EC-6472-4BF0-92C9-FCE8A263750E}" type="datetime1">
              <a:rPr lang="ru-RU" smtClean="0"/>
              <a:t>23.12.2018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2052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E42E0-034F-419F-8B1B-57C43C18CBB5}" type="datetime1">
              <a:rPr lang="ru-RU" smtClean="0"/>
              <a:t>23.12.2018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744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7E849F-8939-4DCB-BA96-1CC4C89E819C}" type="datetime1">
              <a:rPr lang="ru-RU" smtClean="0"/>
              <a:t>23.12.2018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4500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EF809-4C66-4E6B-BFE4-798EEFEE851A}" type="datetime1">
              <a:rPr lang="ru-RU" smtClean="0"/>
              <a:t>23.12.2018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422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C2A4E-F40E-4E8A-93A2-0FAD831A5813}" type="datetime1">
              <a:rPr lang="ru-RU" smtClean="0"/>
              <a:t>23.12.2018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1563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AB477-88E4-4B69-BCF2-1C69CE306F29}" type="datetime1">
              <a:rPr lang="ru-RU" smtClean="0"/>
              <a:t>23.12.2018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3727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04BA-45B2-46E1-AECF-130CDF6D9682}" type="datetime1">
              <a:rPr lang="ru-RU" smtClean="0"/>
              <a:t>23.12.2018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95261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58A74-FD6C-4058-BD70-1B8923C8BD77}" type="datetime1">
              <a:rPr lang="ru-RU" smtClean="0"/>
              <a:t>23.12.2018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754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F06B32-18EC-4081-AB08-677492FE0352}" type="datetime1">
              <a:rPr lang="ru-RU" smtClean="0"/>
              <a:t>23.12.2018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15BA95-AA8F-43F2-9578-673C4CD95B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506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67425" y="193183"/>
            <a:ext cx="118228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образования и науки Российской Федерации</a:t>
            </a:r>
          </a:p>
          <a:p>
            <a:pPr algn="ctr"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</a:t>
            </a:r>
          </a:p>
          <a:p>
            <a:pPr algn="ctr"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высшего образования</a:t>
            </a:r>
          </a:p>
          <a:p>
            <a:pPr algn="ctr"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«Владимирский государственный университет</a:t>
            </a:r>
          </a:p>
          <a:p>
            <a:pPr algn="ctr"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имени Александра Григорьевича и Николая Григорьевича Столетовых»</a:t>
            </a:r>
          </a:p>
          <a:p>
            <a:pPr algn="ctr">
              <a:spcBef>
                <a:spcPts val="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ВлГУ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819972" y="2420297"/>
            <a:ext cx="45177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проект</a:t>
            </a:r>
            <a:endParaRPr lang="ru-RU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662718" y="3443655"/>
            <a:ext cx="6939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340" marR="180340" algn="ctr">
              <a:spcAft>
                <a:spcPts val="0"/>
              </a:spcAft>
            </a:pPr>
            <a:endParaRPr lang="ru-RU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6982691" y="5134154"/>
            <a:ext cx="50075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340" marR="180340">
              <a:spcAft>
                <a:spcPts val="0"/>
              </a:spcAft>
            </a:pPr>
            <a:r>
              <a:rPr lang="ru-RU" sz="2000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Выполнили:</a:t>
            </a:r>
            <a:r>
              <a:rPr lang="ru-RU" sz="20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000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студенты </a:t>
            </a:r>
            <a:r>
              <a:rPr lang="ru-RU" sz="20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гр. </a:t>
            </a:r>
            <a:r>
              <a:rPr lang="ru-RU" sz="2000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ПРИ-115</a:t>
            </a:r>
            <a:endParaRPr lang="ru-RU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0340" marR="180340">
              <a:spcAft>
                <a:spcPts val="0"/>
              </a:spcAft>
            </a:pPr>
            <a:r>
              <a:rPr lang="ru-RU" sz="2000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Максим Олегович и Василиса Денисовна </a:t>
            </a:r>
            <a:r>
              <a:rPr lang="ru-RU" sz="2000" i="1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Обрубовы</a:t>
            </a:r>
            <a:endParaRPr lang="ru-RU" sz="2000" i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180340" indent="-276860">
              <a:spcAft>
                <a:spcPts val="0"/>
              </a:spcAft>
            </a:pPr>
            <a:r>
              <a:rPr lang="ru-RU" sz="2000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Принял: </a:t>
            </a:r>
            <a:r>
              <a:rPr lang="ru-RU" sz="20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000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доц. </a:t>
            </a:r>
            <a:r>
              <a:rPr lang="ru-RU" sz="2000" i="1" dirty="0" err="1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Салех</a:t>
            </a:r>
            <a:r>
              <a:rPr lang="ru-RU" sz="2000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i="1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20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3734873" y="3218263"/>
            <a:ext cx="4829578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Прямоугольник 1"/>
          <p:cNvSpPr/>
          <p:nvPr/>
        </p:nvSpPr>
        <p:spPr>
          <a:xfrm>
            <a:off x="1766046" y="3274377"/>
            <a:ext cx="894223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Мобильное приложение для оценки профессиональных интересов по методике Соломина</a:t>
            </a:r>
          </a:p>
        </p:txBody>
      </p:sp>
    </p:spTree>
    <p:extLst>
      <p:ext uri="{BB962C8B-B14F-4D97-AF65-F5344CB8AC3E}">
        <p14:creationId xmlns:p14="http://schemas.microsoft.com/office/powerpoint/2010/main" val="376817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 txBox="1">
            <a:spLocks/>
          </p:cNvSpPr>
          <p:nvPr/>
        </p:nvSpPr>
        <p:spPr>
          <a:xfrm>
            <a:off x="1066800" y="1285874"/>
            <a:ext cx="10058400" cy="5269471"/>
          </a:xfrm>
          <a:prstGeom prst="rect">
            <a:avLst/>
          </a:prstGeom>
        </p:spPr>
        <p:txBody>
          <a:bodyPr vert="horz" lIns="0" tIns="45720" rIns="0" bIns="45720" numCol="2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z="2400" smtClean="0">
                <a:solidFill>
                  <a:schemeClr val="tx1"/>
                </a:solidFill>
              </a:rPr>
              <a:t>10</a:t>
            </a:fld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718506" y="0"/>
            <a:ext cx="83488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4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Написание </a:t>
            </a:r>
            <a:r>
              <a:rPr lang="ru-RU" sz="4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спецификации (</a:t>
            </a:r>
            <a:r>
              <a:rPr lang="en-US" sz="4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API)</a:t>
            </a:r>
            <a:endParaRPr lang="ru-RU" sz="4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91671" y="1346379"/>
            <a:ext cx="11465858" cy="405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80340" algn="just">
              <a:lnSpc>
                <a:spcPct val="85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spc="-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API</a:t>
            </a:r>
            <a:r>
              <a:rPr lang="ru-RU" sz="2800" spc="-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 сервиса было спроектировано и записано в формате </a:t>
            </a:r>
            <a:r>
              <a:rPr lang="en-US" sz="2800" spc="-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README</a:t>
            </a:r>
            <a:r>
              <a:rPr lang="ru-RU" sz="2800" spc="-5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. При проектировании учитывались следующие параметры:</a:t>
            </a:r>
          </a:p>
          <a:p>
            <a:pPr marR="180340">
              <a:lnSpc>
                <a:spcPct val="150000"/>
              </a:lnSpc>
              <a:spcAft>
                <a:spcPts val="0"/>
              </a:spcAft>
            </a:pPr>
            <a:r>
              <a:rPr lang="ru-RU" sz="2400" dirty="0"/>
              <a:t>•	</a:t>
            </a:r>
            <a:r>
              <a:rPr lang="en-US" sz="2800" dirty="0"/>
              <a:t>URL</a:t>
            </a:r>
            <a:r>
              <a:rPr lang="ru-RU" sz="2800" dirty="0"/>
              <a:t> </a:t>
            </a:r>
          </a:p>
          <a:p>
            <a:pPr marR="180340">
              <a:lnSpc>
                <a:spcPct val="150000"/>
              </a:lnSpc>
              <a:spcAft>
                <a:spcPts val="0"/>
              </a:spcAft>
            </a:pPr>
            <a:r>
              <a:rPr lang="ru-RU" sz="2800" dirty="0"/>
              <a:t>•	</a:t>
            </a:r>
            <a:r>
              <a:rPr lang="en-US" sz="2800" dirty="0"/>
              <a:t>HTTP</a:t>
            </a:r>
            <a:r>
              <a:rPr lang="ru-RU" sz="2800" dirty="0"/>
              <a:t> метод</a:t>
            </a:r>
          </a:p>
          <a:p>
            <a:pPr marR="180340">
              <a:lnSpc>
                <a:spcPct val="150000"/>
              </a:lnSpc>
              <a:spcAft>
                <a:spcPts val="0"/>
              </a:spcAft>
            </a:pPr>
            <a:r>
              <a:rPr lang="ru-RU" sz="2800" dirty="0"/>
              <a:t>•	Роли пользователей, у которых есть доступ к этому методу</a:t>
            </a:r>
          </a:p>
          <a:p>
            <a:pPr marR="180340">
              <a:lnSpc>
                <a:spcPct val="150000"/>
              </a:lnSpc>
              <a:spcAft>
                <a:spcPts val="0"/>
              </a:spcAft>
            </a:pPr>
            <a:r>
              <a:rPr lang="ru-RU" sz="2800" dirty="0"/>
              <a:t>•	Запрос (параметры или тело запроса)</a:t>
            </a:r>
          </a:p>
          <a:p>
            <a:pPr marR="180340">
              <a:lnSpc>
                <a:spcPct val="150000"/>
              </a:lnSpc>
              <a:spcAft>
                <a:spcPts val="0"/>
              </a:spcAft>
            </a:pPr>
            <a:r>
              <a:rPr lang="ru-RU" sz="2800" dirty="0"/>
              <a:t>•	Ответ (тело ответа)</a:t>
            </a:r>
          </a:p>
        </p:txBody>
      </p:sp>
    </p:spTree>
    <p:extLst>
      <p:ext uri="{BB962C8B-B14F-4D97-AF65-F5344CB8AC3E}">
        <p14:creationId xmlns:p14="http://schemas.microsoft.com/office/powerpoint/2010/main" val="191086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z="2000" b="1" smtClean="0"/>
              <a:t>11</a:t>
            </a:fld>
            <a:endParaRPr lang="ru-RU" sz="20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40717" y="114169"/>
            <a:ext cx="118854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4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</a:t>
            </a:r>
            <a:r>
              <a:rPr lang="ru-RU" sz="4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клиентского </a:t>
            </a:r>
            <a:r>
              <a:rPr lang="ru-RU" sz="4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приложения</a:t>
            </a:r>
            <a:r>
              <a:rPr lang="en-US" sz="4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ru-RU" sz="4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макеты</a:t>
            </a:r>
            <a:r>
              <a:rPr lang="en-US" sz="4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endParaRPr lang="ru-RU" sz="4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 descr="главная без входа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12" r="36890" b="13730"/>
          <a:stretch>
            <a:fillRect/>
          </a:stretch>
        </p:blipFill>
        <p:spPr bwMode="auto">
          <a:xfrm>
            <a:off x="140717" y="717780"/>
            <a:ext cx="2827850" cy="5713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регистрация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2" r="37532" b="12357"/>
          <a:stretch>
            <a:fillRect/>
          </a:stretch>
        </p:blipFill>
        <p:spPr bwMode="auto">
          <a:xfrm>
            <a:off x="5615383" y="723443"/>
            <a:ext cx="2991196" cy="5759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профиль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40" t="6407" r="37404" b="8238"/>
          <a:stretch>
            <a:fillRect/>
          </a:stretch>
        </p:blipFill>
        <p:spPr bwMode="auto">
          <a:xfrm>
            <a:off x="8606579" y="683288"/>
            <a:ext cx="2872759" cy="5713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ошибка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18" r="36974" b="14832"/>
          <a:stretch>
            <a:fillRect/>
          </a:stretch>
        </p:blipFill>
        <p:spPr bwMode="auto">
          <a:xfrm>
            <a:off x="2885664" y="723443"/>
            <a:ext cx="2797960" cy="56329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64630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25506" y="123133"/>
            <a:ext cx="1200374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4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клиентского приложения (макеты)</a:t>
            </a:r>
            <a:r>
              <a:rPr lang="en-US" sz="4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4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 descr="изменение профиля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97" r="37279" b="13123"/>
          <a:stretch>
            <a:fillRect/>
          </a:stretch>
        </p:blipFill>
        <p:spPr bwMode="auto">
          <a:xfrm>
            <a:off x="403410" y="797448"/>
            <a:ext cx="2859741" cy="579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 descr="вопрос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6" r="37660" b="14188"/>
          <a:stretch>
            <a:fillRect/>
          </a:stretch>
        </p:blipFill>
        <p:spPr bwMode="auto">
          <a:xfrm>
            <a:off x="3245222" y="763784"/>
            <a:ext cx="2940424" cy="58610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 descr="Результат теста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2" t="6407" r="37660" b="8696"/>
          <a:stretch>
            <a:fillRect/>
          </a:stretch>
        </p:blipFill>
        <p:spPr bwMode="auto">
          <a:xfrm>
            <a:off x="6158754" y="797448"/>
            <a:ext cx="2877671" cy="5726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Рисунок 8" descr="статистика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0" t="6865" r="38046" b="8238"/>
          <a:stretch>
            <a:fillRect/>
          </a:stretch>
        </p:blipFill>
        <p:spPr bwMode="auto">
          <a:xfrm>
            <a:off x="9108141" y="831019"/>
            <a:ext cx="2949390" cy="57265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937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z="2400" smtClean="0">
                <a:solidFill>
                  <a:schemeClr val="tx1"/>
                </a:solidFill>
              </a:rPr>
              <a:t>13</a:t>
            </a:fld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982965" y="0"/>
            <a:ext cx="79992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4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Реализация системы</a:t>
            </a:r>
            <a:r>
              <a:rPr lang="en-US" sz="4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4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58587" y="746083"/>
            <a:ext cx="90991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18034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 smtClean="0"/>
              <a:t>контроллеры </a:t>
            </a:r>
            <a:r>
              <a:rPr lang="ru-RU" sz="2400" dirty="0"/>
              <a:t>– принимают запросы и формируют ответы;</a:t>
            </a:r>
          </a:p>
          <a:p>
            <a:pPr marL="342900" marR="18034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 smtClean="0"/>
              <a:t>сервисы </a:t>
            </a:r>
            <a:r>
              <a:rPr lang="ru-RU" sz="2400" dirty="0"/>
              <a:t>– выполняют определенную бизнес-логику;</a:t>
            </a:r>
          </a:p>
          <a:p>
            <a:pPr marL="342900" marR="18034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 err="1" smtClean="0"/>
              <a:t>репозитории</a:t>
            </a:r>
            <a:r>
              <a:rPr lang="ru-RU" sz="2400" dirty="0" smtClean="0"/>
              <a:t> </a:t>
            </a:r>
            <a:r>
              <a:rPr lang="ru-RU" sz="2400" dirty="0"/>
              <a:t>– осуществляют доступ к данным;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58587" y="2991224"/>
            <a:ext cx="96998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8034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JSON Web Token</a:t>
            </a:r>
            <a:r>
              <a:rPr lang="ru-RU" sz="2400" dirty="0"/>
              <a:t> (</a:t>
            </a:r>
            <a:r>
              <a:rPr lang="en-US" sz="2400" dirty="0"/>
              <a:t>JWT</a:t>
            </a:r>
            <a:r>
              <a:rPr lang="ru-RU" sz="2400" dirty="0"/>
              <a:t>)</a:t>
            </a:r>
          </a:p>
          <a:p>
            <a:pPr marR="18034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 </a:t>
            </a:r>
            <a:r>
              <a:rPr lang="en-US" sz="2400" dirty="0"/>
              <a:t>REST API</a:t>
            </a:r>
            <a:r>
              <a:rPr lang="ru-RU" sz="2400" dirty="0"/>
              <a:t> – </a:t>
            </a:r>
            <a:r>
              <a:rPr lang="en-US" sz="2400" dirty="0"/>
              <a:t>Postman</a:t>
            </a:r>
            <a:endParaRPr lang="ru-RU" sz="2400" dirty="0"/>
          </a:p>
          <a:p>
            <a:pPr marR="180340">
              <a:lnSpc>
                <a:spcPct val="150000"/>
              </a:lnSpc>
              <a:spcAft>
                <a:spcPts val="0"/>
              </a:spcAft>
            </a:pPr>
            <a:endParaRPr lang="ru-RU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358587" y="4665206"/>
            <a:ext cx="116451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8034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/>
              <a:t>Асинхронные </a:t>
            </a:r>
            <a:r>
              <a:rPr lang="ru-RU" sz="2400" dirty="0" smtClean="0"/>
              <a:t>вызовы</a:t>
            </a:r>
          </a:p>
          <a:p>
            <a:pPr marR="18034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shared</a:t>
            </a:r>
            <a:r>
              <a:rPr lang="ru-RU" sz="2400" dirty="0"/>
              <a:t>_</a:t>
            </a:r>
            <a:r>
              <a:rPr lang="en-US" sz="2400" dirty="0" smtClean="0"/>
              <a:t>preferences</a:t>
            </a:r>
            <a:r>
              <a:rPr lang="ru-RU" sz="2400" dirty="0" smtClean="0"/>
              <a:t> -</a:t>
            </a:r>
            <a:r>
              <a:rPr lang="en-US" sz="2400" dirty="0" smtClean="0"/>
              <a:t>&gt; </a:t>
            </a:r>
            <a:r>
              <a:rPr lang="ru-RU" sz="2400" dirty="0" err="1"/>
              <a:t>NSUserDefaults</a:t>
            </a:r>
            <a:r>
              <a:rPr lang="ru-RU" sz="2400" dirty="0"/>
              <a:t> на </a:t>
            </a:r>
            <a:r>
              <a:rPr lang="en-US" sz="2400" dirty="0"/>
              <a:t>iOS </a:t>
            </a:r>
            <a:r>
              <a:rPr lang="ru-RU" sz="2400" dirty="0"/>
              <a:t>и </a:t>
            </a:r>
            <a:r>
              <a:rPr lang="ru-RU" sz="2400" dirty="0" err="1"/>
              <a:t>SharedPreferences</a:t>
            </a:r>
            <a:r>
              <a:rPr lang="ru-RU" sz="2400" dirty="0"/>
              <a:t> на </a:t>
            </a:r>
            <a:r>
              <a:rPr lang="en-US" sz="2400" dirty="0"/>
              <a:t>Android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845926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z="2400" smtClean="0"/>
              <a:t>14</a:t>
            </a:fld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247423" y="0"/>
            <a:ext cx="87970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4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работоспособности</a:t>
            </a:r>
            <a:r>
              <a:rPr lang="en-US" sz="4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dirty="0" smtClean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sz="4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45458" y="935301"/>
            <a:ext cx="113941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80340" lvl="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Смартфон </a:t>
            </a:r>
            <a:r>
              <a:rPr lang="en-US" sz="2400" dirty="0"/>
              <a:t>Google Pixel</a:t>
            </a:r>
            <a:r>
              <a:rPr lang="ru-RU" sz="2400" dirty="0"/>
              <a:t>, </a:t>
            </a:r>
            <a:r>
              <a:rPr lang="en-US" sz="2400" dirty="0"/>
              <a:t>Android API</a:t>
            </a:r>
            <a:r>
              <a:rPr lang="ru-RU" sz="2400" dirty="0"/>
              <a:t> 23, разрешение экрана – 1920х1080 пикселей;</a:t>
            </a:r>
          </a:p>
          <a:p>
            <a:pPr marR="180340" lvl="0" indent="-342900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ru-RU" sz="2400" dirty="0"/>
              <a:t>Планшет </a:t>
            </a:r>
            <a:r>
              <a:rPr lang="en-US" sz="2400" dirty="0"/>
              <a:t>Google Pixel C</a:t>
            </a:r>
            <a:r>
              <a:rPr lang="ru-RU" sz="2400" dirty="0"/>
              <a:t>, </a:t>
            </a:r>
            <a:r>
              <a:rPr lang="en-US" sz="2400" dirty="0"/>
              <a:t>Android API</a:t>
            </a:r>
            <a:r>
              <a:rPr lang="ru-RU" sz="2400" dirty="0"/>
              <a:t> 25, разрешение экрана – 2560x1800 пикселей.</a:t>
            </a:r>
          </a:p>
        </p:txBody>
      </p:sp>
      <p:pic>
        <p:nvPicPr>
          <p:cNvPr id="5" name="Рисунок 4" descr="C:\Users\Maxim\Desktop\Screenshot_154557752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657" y="2128197"/>
            <a:ext cx="2402542" cy="4585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Screenshot_154557783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603" y="2128197"/>
            <a:ext cx="6518793" cy="4593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770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z="2400" smtClean="0"/>
              <a:t>15</a:t>
            </a:fld>
            <a:endParaRPr lang="ru-RU" sz="2400" dirty="0"/>
          </a:p>
        </p:txBody>
      </p:sp>
      <p:pic>
        <p:nvPicPr>
          <p:cNvPr id="3" name="bandicam 2018-12-23 23-07-31-83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8178" y="33891"/>
            <a:ext cx="3245496" cy="668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28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381173" y="-100499"/>
            <a:ext cx="11552349" cy="9763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Организация управления проектом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 txBox="1">
            <a:spLocks/>
          </p:cNvSpPr>
          <p:nvPr/>
        </p:nvSpPr>
        <p:spPr>
          <a:xfrm>
            <a:off x="1971675" y="1452004"/>
            <a:ext cx="10058400" cy="5269471"/>
          </a:xfrm>
          <a:prstGeom prst="rect">
            <a:avLst/>
          </a:prstGeom>
        </p:spPr>
        <p:txBody>
          <a:bodyPr vert="horz" lIns="0" tIns="45720" rIns="0" bIns="45720" numCol="2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z="2400" smtClean="0">
                <a:solidFill>
                  <a:schemeClr val="tx1"/>
                </a:solidFill>
              </a:rPr>
              <a:t>16</a:t>
            </a:fld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84621" y="1275933"/>
            <a:ext cx="1174545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/>
              <a:t>В процессе разработки мы придерживались следующим принципам</a:t>
            </a:r>
            <a:r>
              <a:rPr lang="ru-RU" sz="2400" dirty="0" smtClean="0"/>
              <a:t>:</a:t>
            </a:r>
            <a:endParaRPr lang="en-US" sz="2400" dirty="0" smtClean="0"/>
          </a:p>
          <a:p>
            <a:r>
              <a:rPr lang="ru-RU" sz="2400" dirty="0"/>
              <a:t>•	Разграничение обязанностей;</a:t>
            </a:r>
          </a:p>
          <a:p>
            <a:r>
              <a:rPr lang="ru-RU" sz="2400" dirty="0"/>
              <a:t>•	Разработку необходимо вести в системе контроля версий;</a:t>
            </a:r>
          </a:p>
          <a:p>
            <a:r>
              <a:rPr lang="ru-RU" sz="2400" dirty="0"/>
              <a:t>•	Сначала думать потом делать (придерживаться заранее разработанных спецификаций);</a:t>
            </a:r>
          </a:p>
          <a:p>
            <a:r>
              <a:rPr lang="ru-RU" sz="2400" dirty="0"/>
              <a:t>•	Необходимо вести разработку не зависимых частей на разных ветках</a:t>
            </a:r>
          </a:p>
          <a:p>
            <a:r>
              <a:rPr lang="ru-RU" sz="2400" dirty="0"/>
              <a:t>•	Придерживаться прицепам именования веток (ветка должна кратко информировать о ее содержании);</a:t>
            </a:r>
          </a:p>
          <a:p>
            <a:r>
              <a:rPr lang="ru-RU" sz="2400" dirty="0"/>
              <a:t>•	Если приходиться вести разработку на одной ветки, необходимо предупреждать о </a:t>
            </a:r>
            <a:r>
              <a:rPr lang="ru-RU" sz="2400" dirty="0" err="1"/>
              <a:t>push</a:t>
            </a:r>
            <a:r>
              <a:rPr lang="ru-RU" sz="2400" dirty="0"/>
              <a:t>-ах, и не в коем случает не делать не работающие </a:t>
            </a:r>
            <a:r>
              <a:rPr lang="ru-RU" sz="2400" dirty="0" err="1"/>
              <a:t>push</a:t>
            </a:r>
            <a:r>
              <a:rPr lang="ru-RU" sz="2400" dirty="0"/>
              <a:t>-ы;</a:t>
            </a:r>
          </a:p>
          <a:p>
            <a:r>
              <a:rPr lang="ru-RU" sz="2400" dirty="0"/>
              <a:t>•	Кто поломал тот и чинит;</a:t>
            </a:r>
          </a:p>
          <a:p>
            <a:r>
              <a:rPr lang="ru-RU" sz="2400" dirty="0"/>
              <a:t>•	Если есть общие задачи продуктивно придерживаться принципам парного программирования.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78384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>
          <a:xfrm>
            <a:off x="9029700" y="6356350"/>
            <a:ext cx="2743200" cy="365125"/>
          </a:xfrm>
        </p:spPr>
        <p:txBody>
          <a:bodyPr/>
          <a:lstStyle/>
          <a:p>
            <a:fld id="{5915BA95-AA8F-43F2-9578-673C4CD95B62}" type="slidenum">
              <a:rPr lang="ru-RU" sz="2400" smtClean="0"/>
              <a:t>17</a:t>
            </a:fld>
            <a:endParaRPr lang="ru-RU" sz="2400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16963"/>
              </p:ext>
            </p:extLst>
          </p:nvPr>
        </p:nvGraphicFramePr>
        <p:xfrm>
          <a:off x="107574" y="0"/>
          <a:ext cx="11815484" cy="689151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7386920"/>
                <a:gridCol w="2761130"/>
                <a:gridCol w="1667434"/>
              </a:tblGrid>
              <a:tr h="432101"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Разработка мобильной части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729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Главный экран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Максим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1 день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 anchor="ctr"/>
                </a:tc>
              </a:tr>
              <a:tr h="1729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Экран регистрации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Максим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1 день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 anchor="ctr"/>
                </a:tc>
              </a:tr>
              <a:tr h="1729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Экран авторизации 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Максим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1 день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 anchor="ctr"/>
                </a:tc>
              </a:tr>
              <a:tr h="34586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Экран прохождения теста 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Василиса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2 дня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 anchor="ctr"/>
                </a:tc>
              </a:tr>
              <a:tr h="85647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Экран статистики 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smtClean="0">
                          <a:effectLst/>
                        </a:rPr>
                        <a:t>Максим</a:t>
                      </a:r>
                      <a:r>
                        <a:rPr lang="en-US" sz="2400" baseline="0" dirty="0" smtClean="0">
                          <a:effectLst/>
                        </a:rPr>
                        <a:t> </a:t>
                      </a:r>
                      <a:r>
                        <a:rPr lang="ru-RU" sz="2400" dirty="0" smtClean="0">
                          <a:effectLst/>
                        </a:rPr>
                        <a:t>Василиса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2 дня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 anchor="ctr"/>
                </a:tc>
              </a:tr>
              <a:tr h="17293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Экран результата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Василиса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1 день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 anchor="ctr"/>
                </a:tc>
              </a:tr>
              <a:tr h="34586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Интеграция получения теста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 smtClean="0">
                          <a:effectLst/>
                        </a:rPr>
                        <a:t>Максим</a:t>
                      </a:r>
                      <a:r>
                        <a:rPr lang="en-US" sz="2400" baseline="0" dirty="0" smtClean="0">
                          <a:effectLst/>
                        </a:rPr>
                        <a:t> </a:t>
                      </a:r>
                      <a:r>
                        <a:rPr lang="ru-RU" sz="2400" dirty="0" smtClean="0">
                          <a:effectLst/>
                        </a:rPr>
                        <a:t>Василиса 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1 неделя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 anchor="ctr"/>
                </a:tc>
              </a:tr>
              <a:tr h="51879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Интеграция получения и изменения личных данных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Максим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1 неделя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 anchor="ctr"/>
                </a:tc>
              </a:tr>
              <a:tr h="345864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Интеграция регистрации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>
                          <a:effectLst/>
                        </a:rPr>
                        <a:t>Максим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1 неделя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 anchor="ctr"/>
                </a:tc>
              </a:tr>
              <a:tr h="691729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Интеграция прохождения тестирования и получения результата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Василиса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2400" dirty="0">
                          <a:effectLst/>
                        </a:rPr>
                        <a:t>2 недели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21684" marR="21684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598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4013915" y="283333"/>
            <a:ext cx="4215685" cy="667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sz="4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 txBox="1">
            <a:spLocks/>
          </p:cNvSpPr>
          <p:nvPr/>
        </p:nvSpPr>
        <p:spPr>
          <a:xfrm>
            <a:off x="1066800" y="1285874"/>
            <a:ext cx="10058400" cy="5269471"/>
          </a:xfrm>
          <a:prstGeom prst="rect">
            <a:avLst/>
          </a:prstGeom>
        </p:spPr>
        <p:txBody>
          <a:bodyPr vert="horz" lIns="0" tIns="45720" rIns="0" bIns="45720" numCol="2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3026" y="981343"/>
            <a:ext cx="12048974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3200" dirty="0"/>
              <a:t>В ходе выполнения курсового проектирования было разработано мобильное приложение для определения профессиональной направленности. </a:t>
            </a:r>
          </a:p>
          <a:p>
            <a:pPr algn="just"/>
            <a:r>
              <a:rPr lang="ru-RU" sz="3200" dirty="0"/>
              <a:t>Была изучена предметная область, а именно процесс проведения тестирования профессиональной направленности, сформированы функциональные и нефункциональные требования к системе, детально спроектированы и разработаны мобильное приложение и веб-сервис.</a:t>
            </a:r>
          </a:p>
          <a:p>
            <a:pPr algn="just"/>
            <a:r>
              <a:rPr lang="ru-RU" sz="3200" dirty="0"/>
              <a:t>По результатам проверки работоспособности было выявлено что приложение является готовым программным продуктом, полностью выполняющим заявленную функциональность.</a:t>
            </a:r>
          </a:p>
          <a:p>
            <a:r>
              <a:rPr lang="ru-RU" sz="2400" dirty="0"/>
              <a:t> 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z="2400" smtClean="0">
                <a:solidFill>
                  <a:schemeClr val="tx1"/>
                </a:solidFill>
              </a:rPr>
              <a:t>18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6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1092558" y="2787296"/>
            <a:ext cx="10058400" cy="976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 txBox="1">
            <a:spLocks/>
          </p:cNvSpPr>
          <p:nvPr/>
        </p:nvSpPr>
        <p:spPr>
          <a:xfrm>
            <a:off x="1066800" y="1285874"/>
            <a:ext cx="10058400" cy="5269471"/>
          </a:xfrm>
          <a:prstGeom prst="rect">
            <a:avLst/>
          </a:prstGeom>
        </p:spPr>
        <p:txBody>
          <a:bodyPr vert="horz" lIns="0" tIns="45720" rIns="0" bIns="45720" numCol="2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985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3066256" y="129259"/>
            <a:ext cx="6132513" cy="976312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Описание</a:t>
            </a:r>
            <a:r>
              <a:rPr lang="en-US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986771" y="1208467"/>
            <a:ext cx="10058400" cy="473942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sz="3200" dirty="0"/>
              <a:t>С помощью нашего теста пользователь сможет узнать какая профессия ему больше всего подходит, он может протестировать себя и своих близких по научной методике Соломина. Он не потеряет результаты предыдущих тестирований и сможет их посмотреть в любой момент в своем личном кабинете. Данное приложение не только является развлекательным контентом, но и помогает в сборе статистических данных необходимых для экспертов, что как раз и является самоцелью разработки данного мобильного приложения.</a:t>
            </a:r>
          </a:p>
          <a:p>
            <a:pPr algn="just"/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z="2400" smtClean="0">
                <a:solidFill>
                  <a:schemeClr val="tx1"/>
                </a:solidFill>
              </a:rPr>
              <a:t>2</a:t>
            </a:fld>
            <a:endParaRPr lang="ru-RU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38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z="2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</a:t>
            </a:fld>
            <a:endParaRPr lang="ru-RU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84152" y="176921"/>
            <a:ext cx="1168373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4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Предполагаемой аудиторией приложения будут являться: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888158" y="1799487"/>
            <a:ext cx="10927323" cy="4739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ru-RU" sz="3200" dirty="0"/>
              <a:t>Дети, школьники, ученики старших классов, которые хотят определиться с профориентацией, выбрать в какой ВУЗ поступать;</a:t>
            </a:r>
          </a:p>
          <a:p>
            <a:pPr lvl="0"/>
            <a:r>
              <a:rPr lang="ru-RU" sz="3200" dirty="0"/>
              <a:t>Молодежь, студенты, которые хотят выбрать специализацию, дополнительное образование, компанию, в которую устроиться на работу;</a:t>
            </a:r>
          </a:p>
          <a:p>
            <a:pPr lvl="0"/>
            <a:r>
              <a:rPr lang="ru-RU" sz="3200" dirty="0"/>
              <a:t>Взрослые любого возраста, те, кто хочет попробовать в жизни что-то новое, сменить работу, профессию, сферу деятельности, ищут свое призвание, предназначение или просто запутались в себе</a:t>
            </a:r>
          </a:p>
          <a:p>
            <a:pPr marL="0" indent="0" algn="just">
              <a:buNone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25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2554321" y="67586"/>
            <a:ext cx="7083358" cy="7444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Аналоги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 txBox="1">
            <a:spLocks/>
          </p:cNvSpPr>
          <p:nvPr/>
        </p:nvSpPr>
        <p:spPr>
          <a:xfrm>
            <a:off x="1066800" y="1324510"/>
            <a:ext cx="10058400" cy="5269471"/>
          </a:xfrm>
          <a:prstGeom prst="rect">
            <a:avLst/>
          </a:prstGeom>
        </p:spPr>
        <p:txBody>
          <a:bodyPr vert="horz" lIns="0" tIns="45720" rIns="0" bIns="45720" numCol="2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z="2400" smtClean="0">
                <a:solidFill>
                  <a:schemeClr val="tx1"/>
                </a:solidFill>
              </a:rPr>
              <a:t>4</a:t>
            </a:fld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45115" y="2021983"/>
            <a:ext cx="4473871" cy="1803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4" name="Рисунок 13" descr="https://pp.userapi.com/c848620/v848620073/84d29/Na9XyjbWYoY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35"/>
          <a:stretch>
            <a:fillRect/>
          </a:stretch>
        </p:blipFill>
        <p:spPr bwMode="auto">
          <a:xfrm>
            <a:off x="309071" y="387205"/>
            <a:ext cx="3034491" cy="4822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 descr="https://pp.userapi.com/c844416/v844416073/10222e/mttXGVFRlEU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18"/>
          <a:stretch>
            <a:fillRect/>
          </a:stretch>
        </p:blipFill>
        <p:spPr bwMode="auto">
          <a:xfrm>
            <a:off x="3560766" y="1197016"/>
            <a:ext cx="3458219" cy="5259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 descr="https://pp.userapi.com/c846522/v846522073/100627/PnN6ByAmTBU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87"/>
          <a:stretch>
            <a:fillRect/>
          </a:stretch>
        </p:blipFill>
        <p:spPr bwMode="auto">
          <a:xfrm>
            <a:off x="7341870" y="439831"/>
            <a:ext cx="3335365" cy="51666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283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1668669" y="116414"/>
            <a:ext cx="8712536" cy="73208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Функциональные требования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z="2400" smtClean="0">
                <a:solidFill>
                  <a:schemeClr val="tx1"/>
                </a:solidFill>
              </a:rPr>
              <a:t>5</a:t>
            </a:fld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400" y="1458496"/>
            <a:ext cx="1108037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3200" dirty="0"/>
              <a:t>При входе в приложение пользователю должна быть доступна информация о приложении и логотип;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3200" dirty="0"/>
              <a:t>Для авторизованного пользователя доступно: управление личными данными, результаты пройденных тестирований и соответственно прохождение тестирования;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3200" dirty="0"/>
              <a:t>Для авторизованного статистического эксперта должна быть доступна функция получения данных прохождения тестирований пользователями.</a:t>
            </a:r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8106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710507" y="152063"/>
            <a:ext cx="10844011" cy="6161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Нефункциональные требования</a:t>
            </a:r>
            <a:r>
              <a:rPr lang="en-US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1066800" y="1285874"/>
            <a:ext cx="10058400" cy="5269471"/>
          </a:xfrm>
          <a:prstGeom prst="rect">
            <a:avLst/>
          </a:prstGeom>
        </p:spPr>
        <p:txBody>
          <a:bodyPr vert="horz" lIns="0" tIns="45720" rIns="0" bIns="45720" numCol="2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z="2400" smtClean="0">
                <a:solidFill>
                  <a:schemeClr val="tx1"/>
                </a:solidFill>
              </a:rPr>
              <a:t>6</a:t>
            </a:fld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846728" y="1285874"/>
            <a:ext cx="1750752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TextBox 6"/>
          <p:cNvSpPr txBox="1"/>
          <p:nvPr/>
        </p:nvSpPr>
        <p:spPr>
          <a:xfrm>
            <a:off x="107577" y="735121"/>
            <a:ext cx="5827058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Java</a:t>
            </a:r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IntelliJ IDEA</a:t>
            </a:r>
            <a:r>
              <a:rPr lang="ru-RU" sz="2400" dirty="0" smtClean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Используемым </a:t>
            </a:r>
            <a:r>
              <a:rPr lang="ru-RU" sz="2400" dirty="0" err="1"/>
              <a:t>фреймворком</a:t>
            </a:r>
            <a:r>
              <a:rPr lang="ru-RU" sz="2400" dirty="0"/>
              <a:t> является </a:t>
            </a:r>
            <a:r>
              <a:rPr lang="en-US" sz="2400" dirty="0"/>
              <a:t>Spring Boot</a:t>
            </a:r>
            <a:r>
              <a:rPr lang="ru-RU" sz="2400" dirty="0"/>
              <a:t> 2.1.1. </a:t>
            </a:r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СУБД </a:t>
            </a:r>
            <a:r>
              <a:rPr lang="en-US" sz="2400" dirty="0" smtClean="0"/>
              <a:t>PostgreSQL</a:t>
            </a:r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Apache </a:t>
            </a:r>
            <a:r>
              <a:rPr lang="en-US" sz="2400" dirty="0"/>
              <a:t>Maven</a:t>
            </a:r>
            <a:r>
              <a:rPr lang="ru-RU" sz="2400" dirty="0"/>
              <a:t> 3.6.0.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Количество пользователей, которые могут одновременно пользоваться приложением без потери производительности – не менее 100, а отклик системы должен составлять не более 3 секунд.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Сохранность данных должна обеспечивается целостностью данных на уровне базы данных.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ru-RU" sz="3200" dirty="0"/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68370" y="945065"/>
            <a:ext cx="582705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Flutter</a:t>
            </a:r>
            <a:r>
              <a:rPr lang="ru-RU" sz="2400" dirty="0" smtClean="0"/>
              <a:t> </a:t>
            </a:r>
            <a:r>
              <a:rPr lang="ru-RU" sz="2400" dirty="0"/>
              <a:t>на языке </a:t>
            </a:r>
            <a:r>
              <a:rPr lang="ru-RU" sz="2400" dirty="0" err="1" smtClean="0"/>
              <a:t>Dart</a:t>
            </a:r>
            <a:endParaRPr lang="ru-RU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 </a:t>
            </a:r>
            <a:r>
              <a:rPr lang="ru-RU" sz="2400" dirty="0" err="1"/>
              <a:t>Android</a:t>
            </a:r>
            <a:r>
              <a:rPr lang="ru-RU" sz="2400" dirty="0"/>
              <a:t> </a:t>
            </a:r>
            <a:r>
              <a:rPr lang="ru-RU" sz="2400" dirty="0" err="1"/>
              <a:t>Studio</a:t>
            </a:r>
            <a:r>
              <a:rPr lang="ru-RU" sz="2400" dirty="0"/>
              <a:t> или </a:t>
            </a:r>
            <a:r>
              <a:rPr lang="ru-RU" sz="2400" dirty="0" err="1"/>
              <a:t>IntelliJ</a:t>
            </a:r>
            <a:r>
              <a:rPr lang="ru-RU" sz="2400" dirty="0"/>
              <a:t> IDEA</a:t>
            </a:r>
            <a:r>
              <a:rPr lang="ru-RU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Отклик системы должен составлять не более 3 секунд</a:t>
            </a:r>
            <a:r>
              <a:rPr lang="ru-RU" sz="2400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Для сохранности данных на стороне мобильного приложения необходимо стабильное подключение к сети Интернет. </a:t>
            </a:r>
            <a:endParaRPr lang="ru-RU" sz="2400" dirty="0" smtClean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ru-RU" sz="2400" dirty="0"/>
              <a:t>Интерфейс приложения должен соответствовать концепциям </a:t>
            </a:r>
            <a:r>
              <a:rPr lang="ru-RU" sz="2400" dirty="0" err="1"/>
              <a:t>Google</a:t>
            </a:r>
            <a:r>
              <a:rPr lang="ru-RU" sz="2400" dirty="0"/>
              <a:t> </a:t>
            </a:r>
            <a:r>
              <a:rPr lang="ru-RU" sz="2400" dirty="0" err="1"/>
              <a:t>Material</a:t>
            </a:r>
            <a:r>
              <a:rPr lang="ru-RU" sz="2400" dirty="0"/>
              <a:t> </a:t>
            </a:r>
            <a:r>
              <a:rPr lang="ru-RU" sz="2400" dirty="0" err="1"/>
              <a:t>Design</a:t>
            </a:r>
            <a:r>
              <a:rPr lang="ru-RU" sz="24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/>
          </a:p>
          <a:p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93878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-1189590" y="374783"/>
            <a:ext cx="6541607" cy="7449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</a:t>
            </a:r>
          </a:p>
          <a:p>
            <a:pPr algn="ctr"/>
            <a:r>
              <a:rPr lang="ru-RU" sz="3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прецедентов</a:t>
            </a:r>
            <a:endParaRPr lang="ru-RU" sz="3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 txBox="1">
            <a:spLocks/>
          </p:cNvSpPr>
          <p:nvPr/>
        </p:nvSpPr>
        <p:spPr>
          <a:xfrm>
            <a:off x="1066800" y="1285874"/>
            <a:ext cx="10058400" cy="5269471"/>
          </a:xfrm>
          <a:prstGeom prst="rect">
            <a:avLst/>
          </a:prstGeom>
        </p:spPr>
        <p:txBody>
          <a:bodyPr vert="horz" lIns="0" tIns="45720" rIns="0" bIns="45720" numCol="2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z="2400" smtClean="0">
                <a:solidFill>
                  <a:schemeClr val="tx1"/>
                </a:solidFill>
              </a:rPr>
              <a:t>7</a:t>
            </a:fld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7" name="Рисунок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00" y="0"/>
            <a:ext cx="7085182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15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-673215" y="734724"/>
            <a:ext cx="4097733" cy="5027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классов</a:t>
            </a:r>
            <a:endParaRPr lang="ru-RU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z="2400" smtClean="0">
                <a:solidFill>
                  <a:schemeClr val="tx1"/>
                </a:solidFill>
              </a:rPr>
              <a:t>8</a:t>
            </a:fld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446" y="1"/>
            <a:ext cx="9386048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8471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268876" y="-67642"/>
            <a:ext cx="11397803" cy="6161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развертывания</a:t>
            </a:r>
            <a:endParaRPr lang="ru-RU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 txBox="1">
            <a:spLocks/>
          </p:cNvSpPr>
          <p:nvPr/>
        </p:nvSpPr>
        <p:spPr>
          <a:xfrm>
            <a:off x="1066800" y="1285874"/>
            <a:ext cx="10058400" cy="5269471"/>
          </a:xfrm>
          <a:prstGeom prst="rect">
            <a:avLst/>
          </a:prstGeom>
        </p:spPr>
        <p:txBody>
          <a:bodyPr vert="horz" lIns="0" tIns="45720" rIns="0" bIns="45720" numCol="2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5BA95-AA8F-43F2-9578-673C4CD95B62}" type="slidenum">
              <a:rPr lang="ru-RU" sz="2400" smtClean="0">
                <a:solidFill>
                  <a:schemeClr val="tx1"/>
                </a:solidFill>
              </a:rPr>
              <a:t>9</a:t>
            </a:fld>
            <a:endParaRPr lang="ru-RU" sz="2400" dirty="0">
              <a:solidFill>
                <a:schemeClr val="tx1"/>
              </a:solidFill>
            </a:endParaRPr>
          </a:p>
        </p:txBody>
      </p:sp>
      <p:pic>
        <p:nvPicPr>
          <p:cNvPr id="6" name="Рисунок 5" descr="D:\ProgramData\Downloads\deployment.bmp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06" y="495209"/>
            <a:ext cx="11940988" cy="59009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372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1939</TotalTime>
  <Words>627</Words>
  <Application>Microsoft Office PowerPoint</Application>
  <PresentationFormat>Широкоэкранный</PresentationFormat>
  <Paragraphs>129</Paragraphs>
  <Slides>19</Slides>
  <Notes>2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Презентация PowerPoint</vt:lpstr>
      <vt:lpstr>Описание: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Курсовой проект  Прототип программной системы  «Авторемонтные мастерские»</dc:title>
  <dc:creator>Nastya Winehouse</dc:creator>
  <cp:lastModifiedBy>Maxim Obrubov</cp:lastModifiedBy>
  <cp:revision>103</cp:revision>
  <dcterms:created xsi:type="dcterms:W3CDTF">2017-05-19T05:28:20Z</dcterms:created>
  <dcterms:modified xsi:type="dcterms:W3CDTF">2018-12-23T20:46:01Z</dcterms:modified>
</cp:coreProperties>
</file>